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08" r:id="rId2"/>
    <p:sldId id="267" r:id="rId3"/>
    <p:sldId id="288" r:id="rId4"/>
    <p:sldId id="291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712" autoAdjust="0"/>
  </p:normalViewPr>
  <p:slideViewPr>
    <p:cSldViewPr snapToGrid="0">
      <p:cViewPr varScale="1">
        <p:scale>
          <a:sx n="91" d="100"/>
          <a:sy n="91" d="100"/>
        </p:scale>
        <p:origin x="544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57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B6314-8288-4FA7-B3C4-2680BC64C0FA}" type="datetimeFigureOut">
              <a:rPr lang="en-AU" smtClean="0"/>
              <a:t>29/07/2022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3E4DD-77B5-4865-BDE1-7FCA966468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076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1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8" name="Rectangle 27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9" name="Rectangle 2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295963"/>
            <a:ext cx="9144000" cy="10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38877" y="3330824"/>
            <a:ext cx="8280000" cy="486102"/>
          </a:xfrm>
        </p:spPr>
        <p:txBody>
          <a:bodyPr lIns="36000" tIns="36000" rIns="36000" bIns="36000" anchor="b" anchorCtr="0">
            <a:noAutofit/>
          </a:bodyPr>
          <a:lstStyle>
            <a:lvl1pPr algn="l">
              <a:lnSpc>
                <a:spcPct val="90000"/>
              </a:lnSpc>
              <a:defRPr sz="1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38877" y="3787477"/>
            <a:ext cx="8280000" cy="284177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43277" y="3993444"/>
            <a:ext cx="8280000" cy="216000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30" name="Rectangle 2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06500"/>
            <a:ext cx="9144000" cy="1080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31" name="Rectangle 3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414500"/>
            <a:ext cx="9144000" cy="1080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5" name="Rectangle 2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6" name="Rectangle 2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 descr=" Melbourne Water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D696AE-FD9D-44F0-B410-63A8F0C045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84836" cy="310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27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8873E84B-0F20-486D-8BB9-67855DAB33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2988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EA5E-2C64-4D12-964E-3D3583FF8B42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462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0A41-63BD-4780-8219-195E8985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0935DA-7C95-4DBF-B043-BED53D139F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966D44-16B8-4C19-AFFD-5DA4DFC9FA4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20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4155142-1F3B-47E9-A822-7FE13D6180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28E30A-6594-4018-A3CC-DFCC2AB2F0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0C4078C-BED3-4110-80D2-F43782E6905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DF38A89-3023-4F69-ABE0-61E2F4F1D7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16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1AB490-A5E2-4663-903C-9350B945E3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A3F87-5BCC-4558-82A3-B7624C92A0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1DDA5-59E6-4351-A388-A6BCC0545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47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Picture Placeholder 5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080000"/>
            <a:ext cx="3420000" cy="31648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 baseline="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 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34B4-899C-419D-B085-98B234E030F7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5687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8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116000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</a:t>
            </a:r>
            <a:r>
              <a:rPr lang="en-AU" dirty="0" err="1"/>
              <a:t>Fill.Z</a:t>
            </a:r>
            <a:endParaRPr lang="en-AU" dirty="0"/>
          </a:p>
        </p:txBody>
      </p:sp>
      <p:sp>
        <p:nvSpPr>
          <p:cNvPr id="9" name="Picture Placeholder 3" descr="Image showing [enter description here]."/>
          <p:cNvSpPr>
            <a:spLocks noGrp="1"/>
          </p:cNvSpPr>
          <p:nvPr>
            <p:ph type="pic" sz="quarter" idx="14" hasCustomPrompt="1"/>
          </p:nvPr>
        </p:nvSpPr>
        <p:spPr>
          <a:xfrm>
            <a:off x="5004000" y="2949671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2589B2F-B749-48D4-886C-26A83D0C4868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9443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080000"/>
            <a:ext cx="9144000" cy="4060800"/>
          </a:xfrm>
          <a:solidFill>
            <a:schemeClr val="bg1">
              <a:lumMod val="95000"/>
            </a:schemeClr>
          </a:solidFill>
        </p:spPr>
        <p:txBody>
          <a:bodyPr lIns="684000" tIns="576000" rIns="64800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</p:spTree>
    <p:extLst>
      <p:ext uri="{BB962C8B-B14F-4D97-AF65-F5344CB8AC3E}">
        <p14:creationId xmlns:p14="http://schemas.microsoft.com/office/powerpoint/2010/main" val="3817246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1080000"/>
            <a:ext cx="7740000" cy="3159000"/>
          </a:xfrm>
          <a:solidFill>
            <a:schemeClr val="bg1">
              <a:lumMod val="95000"/>
            </a:schemeClr>
          </a:solidFill>
        </p:spPr>
        <p:txBody>
          <a:bodyPr lIns="0" tIns="540000" rIns="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4284000"/>
            <a:ext cx="7740000" cy="504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0789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1080000"/>
            <a:ext cx="7740000" cy="999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2" name="Picture Placeholder 3" descr="Image showing [enter description here]."/>
          <p:cNvSpPr>
            <a:spLocks noGrp="1"/>
          </p:cNvSpPr>
          <p:nvPr>
            <p:ph type="pic" sz="quarter" idx="18" hasCustomPrompt="1"/>
          </p:nvPr>
        </p:nvSpPr>
        <p:spPr>
          <a:xfrm>
            <a:off x="4716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5260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977E9-0FD0-424A-8748-47A4C2184A4E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9048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/>
              <a:t>Footer text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4579C-80E1-4F4D-8A43-DC48F61A1A88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172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2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800126-F5D9-4CAB-9532-C81ABB4501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0" y="198000"/>
            <a:ext cx="5169419" cy="4294641"/>
          </a:xfrm>
          <a:prstGeom prst="rect">
            <a:avLst/>
          </a:prstGeom>
        </p:spPr>
      </p:pic>
      <p:sp>
        <p:nvSpPr>
          <p:cNvPr id="16" name="Rectangle 1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4" name="Rectangle 1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Rectangle 1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22000" y="364499"/>
            <a:ext cx="2808000" cy="1488015"/>
          </a:xfrm>
        </p:spPr>
        <p:txBody>
          <a:bodyPr lIns="36000" tIns="36000" rIns="36000" bIns="36000" anchor="t" anchorCtr="0">
            <a:noAutofit/>
          </a:bodyPr>
          <a:lstStyle>
            <a:lvl1pPr algn="l">
              <a:lnSpc>
                <a:spcPct val="90000"/>
              </a:lnSpc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522000" y="1866015"/>
            <a:ext cx="2808000" cy="621000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2500515"/>
            <a:ext cx="2808000" cy="3780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17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 descr="Melbourne Water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50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725" y="1080000"/>
            <a:ext cx="770255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4EA-9780-4188-87EC-ED088329FCF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979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"/>
            <a:ext cx="5292000" cy="945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000" y="1080000"/>
            <a:ext cx="590400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A7112-3F92-44E0-8CA0-A19BFABD4D9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B6AF5C-38F1-4BAB-AB46-A8064BD2EF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00" y="0"/>
            <a:ext cx="3130302" cy="21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1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rgbClr val="004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0000" y="1563902"/>
            <a:ext cx="7704000" cy="9450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2446957"/>
            <a:ext cx="7702550" cy="14690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3849261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1080000"/>
            <a:ext cx="7702550" cy="351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4212249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4E1BA90-E00E-46ED-B1F4-20FC6403D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F6421-468A-4B66-8C73-B7B923A3A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1645E38-5597-47A6-8C60-946F1104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611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16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7AD5-5170-4712-A31D-E6DBBC3952B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102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25965-90B1-4F01-A230-59D19D98D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447CB6-1DBB-4497-94DD-22504BB77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64777B8-15B3-41C8-A50B-501E68DE69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1670400"/>
            <a:ext cx="3780000" cy="2988000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0D11BA-A6DD-4117-BD3D-35CBAF5B8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C3FC2C2-4277-42CC-B41B-87516C501B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07B140C-854F-438C-9122-396F781A645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716463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3AF8E0-8FFD-4909-8802-60211226DB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D2642-E0F1-4E2E-AA61-5F0AEDC91AA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AC2BD-7F4C-4706-A621-1AC4F9721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850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20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848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Rectangle 6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AU" sz="1800"/>
          </a:p>
        </p:txBody>
      </p:sp>
      <p:sp>
        <p:nvSpPr>
          <p:cNvPr id="2" name="Title Placeholder 1">
            <a:extLs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"/>
            <a:ext cx="7704000" cy="648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7704000" cy="3672000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en-US" dirty="0"/>
              <a:t>Press the Increase Indent Button for a Subheading, twice for a bullet, three times for a second level bullet and four times for large subheading. Press the Decrease button to move back through styles.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720000" y="4908600"/>
            <a:ext cx="3086100" cy="16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Footer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8000" y="4909249"/>
            <a:ext cx="205740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4909249"/>
            <a:ext cx="59055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442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74" r:id="rId3"/>
    <p:sldLayoutId id="2147483688" r:id="rId4"/>
    <p:sldLayoutId id="2147483687" r:id="rId5"/>
    <p:sldLayoutId id="2147483683" r:id="rId6"/>
    <p:sldLayoutId id="2147483677" r:id="rId7"/>
    <p:sldLayoutId id="2147483676" r:id="rId8"/>
    <p:sldLayoutId id="2147483701" r:id="rId9"/>
    <p:sldLayoutId id="2147483700" r:id="rId10"/>
    <p:sldLayoutId id="2147483702" r:id="rId11"/>
    <p:sldLayoutId id="2147483690" r:id="rId12"/>
    <p:sldLayoutId id="2147483685" r:id="rId13"/>
    <p:sldLayoutId id="2147483684" r:id="rId14"/>
    <p:sldLayoutId id="2147483689" r:id="rId15"/>
    <p:sldLayoutId id="2147483695" r:id="rId16"/>
    <p:sldLayoutId id="2147483678" r:id="rId17"/>
    <p:sldLayoutId id="2147483679" r:id="rId18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6858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4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00" indent="-252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AU" smtClean="0"/>
              <a:t>Footer text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1</a:t>
            </a:fld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411829" y="523512"/>
            <a:ext cx="2792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 smtClean="0"/>
              <a:t>Socratic Seminar</a:t>
            </a:r>
            <a:endParaRPr lang="en-AU" sz="4800" dirty="0"/>
          </a:p>
        </p:txBody>
      </p:sp>
    </p:spTree>
    <p:extLst>
      <p:ext uri="{BB962C8B-B14F-4D97-AF65-F5344CB8AC3E}">
        <p14:creationId xmlns:p14="http://schemas.microsoft.com/office/powerpoint/2010/main" val="1652477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Do you think Melbourne’s food security could be threatened by </a:t>
            </a:r>
            <a:r>
              <a:rPr lang="en" sz="2400" dirty="0" smtClean="0"/>
              <a:t>Climate Change</a:t>
            </a:r>
            <a:r>
              <a:rPr lang="en" sz="2400" dirty="0"/>
              <a:t>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90719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Will Melbourne keep growing forever?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0982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How might a drought and water restrictions impact the economy of Melbourne?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1084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What salary would you want to take a job as a ‘poo diver’?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6373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Is </a:t>
            </a:r>
            <a:r>
              <a:rPr lang="en" sz="2400" dirty="0" smtClean="0"/>
              <a:t>purified recycled </a:t>
            </a:r>
            <a:r>
              <a:rPr lang="en" sz="2400" dirty="0"/>
              <a:t>water safe to drink and would you drink it?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58168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Should we give </a:t>
            </a:r>
            <a:r>
              <a:rPr lang="en" sz="2400" dirty="0" smtClean="0"/>
              <a:t>Victorians </a:t>
            </a:r>
            <a:r>
              <a:rPr lang="en" sz="2400" dirty="0"/>
              <a:t>a referendum on adding recycled waste water to our water storages?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9594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How does water to contribute to the wellbeing of the community?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0221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How can recycled water be used to enhance the environment? 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491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If you were designing water restrictions, what would you restrict? 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16669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Learning intentions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1"/>
            <a:r>
              <a:rPr lang="en-AU" dirty="0" smtClean="0"/>
              <a:t>For students to </a:t>
            </a:r>
            <a:endParaRPr lang="en-AU" dirty="0"/>
          </a:p>
          <a:p>
            <a:pPr marL="457200" indent="-342900">
              <a:spcBef>
                <a:spcPts val="600"/>
              </a:spcBef>
              <a:buSzPts val="1800"/>
              <a:buFontTx/>
              <a:buChar char="❏"/>
            </a:pPr>
            <a:r>
              <a:rPr lang="en-AU" dirty="0" smtClean="0"/>
              <a:t>Consolidate </a:t>
            </a:r>
            <a:r>
              <a:rPr lang="en-AU" dirty="0"/>
              <a:t>and share their understanding of the issue</a:t>
            </a:r>
          </a:p>
          <a:p>
            <a:pPr marL="457200" indent="-342900">
              <a:spcBef>
                <a:spcPts val="600"/>
              </a:spcBef>
              <a:buSzPts val="1800"/>
              <a:buFontTx/>
              <a:buChar char="❏"/>
            </a:pPr>
            <a:r>
              <a:rPr lang="en-AU" dirty="0" smtClean="0"/>
              <a:t>Make </a:t>
            </a:r>
            <a:r>
              <a:rPr lang="en-AU" dirty="0"/>
              <a:t>connections between topics </a:t>
            </a:r>
          </a:p>
          <a:p>
            <a:pPr marL="457200" indent="-342900">
              <a:spcBef>
                <a:spcPts val="600"/>
              </a:spcBef>
              <a:buSzPts val="1800"/>
              <a:buFontTx/>
              <a:buChar char="❏"/>
            </a:pPr>
            <a:r>
              <a:rPr lang="en-AU" dirty="0" smtClean="0"/>
              <a:t>Synthesise </a:t>
            </a:r>
            <a:r>
              <a:rPr lang="en-AU" dirty="0"/>
              <a:t>and apply their learning to produce a campaign</a:t>
            </a:r>
          </a:p>
          <a:p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 smtClean="0"/>
              <a:t>WTP Virtual Tour resource</a:t>
            </a:r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251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Task Instructions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19999" y="1080000"/>
            <a:ext cx="6235971" cy="3600000"/>
          </a:xfrm>
        </p:spPr>
        <p:txBody>
          <a:bodyPr/>
          <a:lstStyle/>
          <a:p>
            <a:pPr marL="457200" lvl="0" indent="-342900">
              <a:spcBef>
                <a:spcPts val="600"/>
              </a:spcBef>
              <a:buSzPts val="1800"/>
              <a:buAutoNum type="arabicPeriod"/>
            </a:pPr>
            <a:r>
              <a:rPr lang="en-AU" dirty="0"/>
              <a:t>Prepare for </a:t>
            </a:r>
            <a:r>
              <a:rPr lang="en-AU" dirty="0" smtClean="0"/>
              <a:t>a Socratic </a:t>
            </a:r>
            <a:r>
              <a:rPr lang="en-AU" dirty="0"/>
              <a:t>seminar by planning a response to at least five of the discussion prompts. </a:t>
            </a:r>
          </a:p>
          <a:p>
            <a:pPr marL="457200" lvl="0" indent="-342900">
              <a:spcBef>
                <a:spcPts val="600"/>
              </a:spcBef>
              <a:buSzPts val="1800"/>
              <a:buAutoNum type="arabicPeriod"/>
            </a:pPr>
            <a:r>
              <a:rPr lang="en-AU" dirty="0"/>
              <a:t>During the seminar, contribute to the discussion on at least three of the discussion prompts</a:t>
            </a:r>
            <a:endParaRPr lang="en-AU" b="1" dirty="0"/>
          </a:p>
        </p:txBody>
      </p:sp>
      <p:sp>
        <p:nvSpPr>
          <p:cNvPr id="11" name="Rectangle 10"/>
          <p:cNvSpPr/>
          <p:nvPr/>
        </p:nvSpPr>
        <p:spPr>
          <a:xfrm>
            <a:off x="353104" y="458270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</p:spTree>
    <p:extLst>
      <p:ext uri="{BB962C8B-B14F-4D97-AF65-F5344CB8AC3E}">
        <p14:creationId xmlns:p14="http://schemas.microsoft.com/office/powerpoint/2010/main" val="88482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 Socratic Seminar</a:t>
            </a:r>
            <a:endParaRPr lang="en-AU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66636947"/>
              </p:ext>
            </p:extLst>
          </p:nvPr>
        </p:nvGraphicFramePr>
        <p:xfrm>
          <a:off x="469445" y="1079500"/>
          <a:ext cx="7821386" cy="354567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10693">
                  <a:extLst>
                    <a:ext uri="{9D8B030D-6E8A-4147-A177-3AD203B41FA5}">
                      <a16:colId xmlns:a16="http://schemas.microsoft.com/office/drawing/2014/main" val="2354092764"/>
                    </a:ext>
                  </a:extLst>
                </a:gridCol>
                <a:gridCol w="3910693">
                  <a:extLst>
                    <a:ext uri="{9D8B030D-6E8A-4147-A177-3AD203B41FA5}">
                      <a16:colId xmlns:a16="http://schemas.microsoft.com/office/drawing/2014/main" val="1000867464"/>
                    </a:ext>
                  </a:extLst>
                </a:gridCol>
              </a:tblGrid>
              <a:tr h="369661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400" b="1" dirty="0" smtClean="0">
                          <a:solidFill>
                            <a:srgbClr val="0092D7"/>
                          </a:solidFill>
                        </a:rPr>
                        <a:t>What it</a:t>
                      </a:r>
                      <a:r>
                        <a:rPr lang="en-AU" sz="1400" b="1" baseline="0" dirty="0" smtClean="0">
                          <a:solidFill>
                            <a:srgbClr val="0092D7"/>
                          </a:solidFill>
                        </a:rPr>
                        <a:t> should look like …</a:t>
                      </a:r>
                      <a:endParaRPr lang="en-AU" sz="1400" b="1" dirty="0" smtClean="0">
                        <a:solidFill>
                          <a:srgbClr val="0092D7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400" b="1" dirty="0" smtClean="0">
                          <a:solidFill>
                            <a:srgbClr val="0092D7"/>
                          </a:solidFill>
                        </a:rPr>
                        <a:t>What it shouldn’t look like …</a:t>
                      </a:r>
                      <a:endParaRPr lang="en-AU" sz="1800" b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429532"/>
                  </a:ext>
                </a:extLst>
              </a:tr>
              <a:tr h="314413">
                <a:tc>
                  <a:txBody>
                    <a:bodyPr/>
                    <a:lstStyle/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A natural flow among students and ideas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Students prepared with notes, laptops and books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Eye contact, body facing speaker and clearly engaged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Honouring diversity of opinions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Awkward silences are accepted as a natural part of process (lean into it!)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Acknowledging and building on previous comments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Staying focused on text and questions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Intentional teacher intervention tactics such as muting, redirection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Students taking turns as vocal leaders, facilitators, and/or intermittent participants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Being attentive to each other, calling on quiet voices, making dominant voices wait their 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Dominating voices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Interrupting peers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Treating it as a debate, trying to win and/or prove a point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Resistant voices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Side conversations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Fiddling with papers, book, looking down, slouching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Historical summary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Ignoring who has participated and who has not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Discouraging comments, humour, and/or body language</a:t>
                      </a:r>
                    </a:p>
                    <a:p>
                      <a:pPr marL="2286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Verdana" panose="020B0604030504040204" pitchFamily="34" charset="0"/>
                        <a:buChar char="×"/>
                      </a:pPr>
                      <a:r>
                        <a:rPr lang="en-AU" sz="1100" b="0" dirty="0" smtClean="0">
                          <a:solidFill>
                            <a:schemeClr val="tx1"/>
                          </a:solidFill>
                          <a:latin typeface="+mn-lt"/>
                          <a:ea typeface="Proxima Nova"/>
                          <a:cs typeface="Proxima Nova"/>
                          <a:sym typeface="Proxima Nova"/>
                        </a:rPr>
                        <a:t>Changing topics before all students have had the chance to participate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29674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842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How do you feel about the predictions for Melbourne’s climate in the future? 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1390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Can Melbourne avoid another drought, and if so, how?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89812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What could be the impact on Melbourne if we don’t conserve water?</a:t>
            </a:r>
            <a:r>
              <a:rPr lang="en" sz="2400" dirty="0" smtClean="0"/>
              <a:t> 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98047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How do you think </a:t>
            </a:r>
            <a:r>
              <a:rPr lang="en" sz="2400" dirty="0" smtClean="0"/>
              <a:t>Climate Change </a:t>
            </a:r>
            <a:r>
              <a:rPr lang="en" sz="2400" dirty="0"/>
              <a:t>will affect you?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408539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Discussion prompt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6" y="2248585"/>
            <a:ext cx="7192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What are some of the challenges posed by population growth in Melbourne?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80272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W PowerPoint 4x3 Template">
  <a:themeElements>
    <a:clrScheme name="Melbourne Water">
      <a:dk1>
        <a:srgbClr val="231F20"/>
      </a:dk1>
      <a:lt1>
        <a:srgbClr val="FFFFFF"/>
      </a:lt1>
      <a:dk2>
        <a:srgbClr val="00428B"/>
      </a:dk2>
      <a:lt2>
        <a:srgbClr val="EFF5FB"/>
      </a:lt2>
      <a:accent1>
        <a:srgbClr val="00428B"/>
      </a:accent1>
      <a:accent2>
        <a:srgbClr val="0092D7"/>
      </a:accent2>
      <a:accent3>
        <a:srgbClr val="46C2D7"/>
      </a:accent3>
      <a:accent4>
        <a:srgbClr val="75BB19"/>
      </a:accent4>
      <a:accent5>
        <a:srgbClr val="C2D300"/>
      </a:accent5>
      <a:accent6>
        <a:srgbClr val="F0AB00"/>
      </a:accent6>
      <a:hlink>
        <a:srgbClr val="00428B"/>
      </a:hlink>
      <a:folHlink>
        <a:srgbClr val="0092D7"/>
      </a:folHlink>
    </a:clrScheme>
    <a:fontScheme name="Melbourne Wa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Melbourne Water Sky Blue">
      <a:srgbClr val="0092D7"/>
    </a:custClr>
    <a:custClr name="Melbourne Water Aqua ">
      <a:srgbClr val="46C2D7"/>
    </a:custClr>
    <a:custClr name="Melbourne Water Deep Blue">
      <a:srgbClr val="00428B"/>
    </a:custClr>
    <a:custClr name="Melbourne Water Orange ">
      <a:srgbClr val="E37222"/>
    </a:custClr>
    <a:custClr name="Melbourne Water Sun ">
      <a:srgbClr val="F0AB00"/>
    </a:custClr>
    <a:custClr name="Melbourne Water Dark Orange ">
      <a:srgbClr val="C8500A"/>
    </a:custClr>
    <a:custClr name="Melbourne Water Grass Green">
      <a:srgbClr val="75BB19"/>
    </a:custClr>
    <a:custClr name="Melbourne Water Lime ">
      <a:srgbClr val="C2D300"/>
    </a:custClr>
    <a:custClr name="Melbourne Water Tree Green ">
      <a:srgbClr val="086352"/>
    </a:custClr>
    <a:custClr name="Melbourne Water Stone">
      <a:srgbClr val="E0DCD0"/>
    </a:custClr>
    <a:custClr name="Melbourne Water Sky Blue 100%">
      <a:srgbClr val="0092D7"/>
    </a:custClr>
    <a:custClr name="Melbourne Water Sky Blue 60%">
      <a:srgbClr val="66C7EB"/>
    </a:custClr>
    <a:custClr name="Melbourne Water Sky Blue 30%">
      <a:srgbClr val="B2E3F5"/>
    </a:custClr>
    <a:custClr name="Melbourne Water Orange 100%">
      <a:srgbClr val="E37222"/>
    </a:custClr>
    <a:custClr name="Melbourne Water Orange 60%">
      <a:srgbClr val="F7B080"/>
    </a:custClr>
    <a:custClr name="Melbourne Water Orange 30%">
      <a:srgbClr val="FCD6BF"/>
    </a:custClr>
    <a:custClr name="Melbourne Water Grass Green 100%">
      <a:srgbClr val="75BB19"/>
    </a:custClr>
    <a:custClr name="Melbourne Water Grass Green 60%">
      <a:srgbClr val="ABD991"/>
    </a:custClr>
    <a:custClr name="Melbourne Water Grass Green 30%">
      <a:srgbClr val="D4EDC7"/>
    </a:custClr>
    <a:custClr name="White">
      <a:srgbClr val="FFFFFF"/>
    </a:custClr>
    <a:custClr name="Melbourne Water Deep Blue">
      <a:srgbClr val="00428B"/>
    </a:custClr>
    <a:custClr name="Melbourne Water Deep Blue 60%">
      <a:srgbClr val="668EB9"/>
    </a:custClr>
    <a:custClr name="Melbourne Water Deep Blue 30%">
      <a:srgbClr val="B3C6D6"/>
    </a:custClr>
  </a:custClrLst>
  <a:extLst>
    <a:ext uri="{05A4C25C-085E-4340-85A3-A5531E510DB2}">
      <thm15:themeFamily xmlns:thm15="http://schemas.microsoft.com/office/thememl/2012/main" name="MW PowerPoint Template 16x9.potx" id="{F66D0E47-2597-4E47-BD35-E06C916137A1}" vid="{6AAD0786-93D3-4879-8462-C18C752A14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MW PowerPoint Template 16x9</Template>
  <TotalTime>78</TotalTime>
  <Words>506</Words>
  <Application>Microsoft Office PowerPoint</Application>
  <PresentationFormat>On-screen Show (16:9)</PresentationFormat>
  <Paragraphs>81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Proxima Nova</vt:lpstr>
      <vt:lpstr>Verdana</vt:lpstr>
      <vt:lpstr>Wingdings</vt:lpstr>
      <vt:lpstr>MW PowerPoint 4x3 Template</vt:lpstr>
      <vt:lpstr>PowerPoint Presentation</vt:lpstr>
      <vt:lpstr>Learning intentions</vt:lpstr>
      <vt:lpstr>Task Instructions</vt:lpstr>
      <vt:lpstr>A Socratic Seminar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  <vt:lpstr>Discussion prompt</vt:lpstr>
    </vt:vector>
  </TitlesOfParts>
  <Company>Melbourne Water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Marita Tripp</dc:creator>
  <cp:lastModifiedBy>Marita Tripp</cp:lastModifiedBy>
  <cp:revision>14</cp:revision>
  <dcterms:created xsi:type="dcterms:W3CDTF">2022-07-27T05:45:09Z</dcterms:created>
  <dcterms:modified xsi:type="dcterms:W3CDTF">2022-07-29T03:17:46Z</dcterms:modified>
</cp:coreProperties>
</file>